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7" r:id="rId23"/>
    <p:sldId id="305" r:id="rId24"/>
    <p:sldId id="338"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3"/>
    <p:restoredTop sz="85137"/>
  </p:normalViewPr>
  <p:slideViewPr>
    <p:cSldViewPr snapToGrid="0" snapToObjects="1">
      <p:cViewPr varScale="1">
        <p:scale>
          <a:sx n="96" d="100"/>
          <a:sy n="96" d="100"/>
        </p:scale>
        <p:origin x="168"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zariosofia/testCapstone/blob/10755472659125e839bbe2f167a517c5ab7a1291/Module_1_lab_3_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zariosofia/testCapstone/blob/10755472659125e839bbe2f167a517c5ab7a1291/Module_2_Lab_2_EDA_with_Visualization_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zariosofia/testCapstone/blob/10755472659125e839bbe2f167a517c5ab7a1291/Module_2_Lab_1_Complete_the_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zariosofia/testCapstone/blob/10755472659125e839bbe2f167a517c5ab7a1291/Module_3_Lab_1_Interactive_Visual_Analytics_with_Folium%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zariosofia/testCapstone/blob/10755472659125e839bbe2f167a517c5ab7a1291/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zariosofia/testCapstone/blob/10755472659125e839bbe2f167a517c5ab7a1291/Module_4_Lab_1_Complete_the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zariosofia/testCapstone/blob/10755472659125e839bbe2f167a517c5ab7a1291/Module_1_Lab_1_Complete_the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zariosofia/testCapstone/blob/10755472659125e839bbe2f167a517c5ab7a1291/Module_1_Lab_2_Complete_the_Data_Collection_with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171541"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Berttilla</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Rozario</a:t>
            </a:r>
            <a:r>
              <a:rPr lang="en-US" dirty="0">
                <a:solidFill>
                  <a:schemeClr val="bg2"/>
                </a:solidFill>
                <a:latin typeface="Abadi"/>
                <a:ea typeface="SF Pro" pitchFamily="2" charset="0"/>
                <a:cs typeface="SF Pro" pitchFamily="2" charset="0"/>
              </a:rPr>
              <a:t> Anthony</a:t>
            </a:r>
          </a:p>
          <a:p>
            <a:r>
              <a:rPr lang="en-US" dirty="0">
                <a:solidFill>
                  <a:schemeClr val="bg2"/>
                </a:solidFill>
                <a:latin typeface="Abadi"/>
                <a:ea typeface="SF Pro" pitchFamily="2" charset="0"/>
                <a:cs typeface="SF Pro" pitchFamily="2" charset="0"/>
              </a:rPr>
              <a:t>12 Aug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a:t>
            </a:r>
            <a:r>
              <a:rPr lang="en-US" sz="2200" dirty="0" err="1">
                <a:solidFill>
                  <a:srgbClr val="1C7DDB"/>
                </a:solidFill>
                <a:latin typeface="Abadi" panose="020B0604020104020204" pitchFamily="34" charset="0"/>
                <a:hlinkClick r:id="rId3"/>
              </a:rPr>
              <a:t>github.com</a:t>
            </a:r>
            <a:r>
              <a:rPr lang="en-US" sz="2200" dirty="0">
                <a:solidFill>
                  <a:srgbClr val="1C7DDB"/>
                </a:solidFill>
                <a:latin typeface="Abadi" panose="020B0604020104020204" pitchFamily="34" charset="0"/>
                <a:hlinkClick r:id="rId3"/>
              </a:rPr>
              <a:t>/</a:t>
            </a:r>
            <a:r>
              <a:rPr lang="en-US" sz="2200" dirty="0" err="1">
                <a:solidFill>
                  <a:srgbClr val="1C7DDB"/>
                </a:solidFill>
                <a:latin typeface="Abadi" panose="020B0604020104020204" pitchFamily="34" charset="0"/>
                <a:hlinkClick r:id="rId3"/>
              </a:rPr>
              <a:t>rozariosofia</a:t>
            </a:r>
            <a:r>
              <a:rPr lang="en-US" sz="2200" dirty="0">
                <a:solidFill>
                  <a:srgbClr val="1C7DDB"/>
                </a:solidFill>
                <a:latin typeface="Abadi" panose="020B0604020104020204" pitchFamily="34" charset="0"/>
                <a:hlinkClick r:id="rId3"/>
              </a:rPr>
              <a:t>/</a:t>
            </a:r>
            <a:r>
              <a:rPr lang="en-US" sz="2200" dirty="0" err="1">
                <a:solidFill>
                  <a:srgbClr val="1C7DDB"/>
                </a:solidFill>
                <a:latin typeface="Abadi" panose="020B0604020104020204" pitchFamily="34" charset="0"/>
                <a:hlinkClick r:id="rId3"/>
              </a:rPr>
              <a:t>testCapstone</a:t>
            </a:r>
            <a:r>
              <a:rPr lang="en-US" sz="2200" dirty="0">
                <a:solidFill>
                  <a:srgbClr val="1C7DDB"/>
                </a:solidFill>
                <a:latin typeface="Abadi" panose="020B0604020104020204" pitchFamily="34" charset="0"/>
                <a:hlinkClick r:id="rId3"/>
              </a:rPr>
              <a:t>/blob/10755472659125e839bbe2f167a517c5ab7a1291/Module_1_lab_3_Data_Wrangling.ipynb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rozariosofia</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testCapstone</a:t>
            </a:r>
            <a:r>
              <a:rPr lang="en-US" sz="2200" dirty="0">
                <a:solidFill>
                  <a:schemeClr val="accent3">
                    <a:lumMod val="25000"/>
                  </a:schemeClr>
                </a:solidFill>
                <a:latin typeface="Abadi" panose="020B0604020104020204" pitchFamily="34" charset="0"/>
                <a:hlinkClick r:id="rId3"/>
              </a:rPr>
              <a:t>/blob/10755472659125e839bbe2f167a517c5ab7a1291/Module_2_Lab_2_EDA_with_Visualization_Lab.ipynb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a:t>
            </a:r>
            <a:r>
              <a:rPr lang="en-US" sz="2200" dirty="0" err="1">
                <a:solidFill>
                  <a:schemeClr val="accent3">
                    <a:lumMod val="25000"/>
                  </a:schemeClr>
                </a:solidFill>
                <a:latin typeface="Abadi"/>
                <a:hlinkClick r:id="rId3"/>
              </a:rPr>
              <a:t>github.com</a:t>
            </a:r>
            <a:r>
              <a:rPr lang="en-US" sz="2200" dirty="0">
                <a:solidFill>
                  <a:schemeClr val="accent3">
                    <a:lumMod val="25000"/>
                  </a:schemeClr>
                </a:solidFill>
                <a:latin typeface="Abadi"/>
                <a:hlinkClick r:id="rId3"/>
              </a:rPr>
              <a:t>/</a:t>
            </a:r>
            <a:r>
              <a:rPr lang="en-US" sz="2200" dirty="0" err="1">
                <a:solidFill>
                  <a:schemeClr val="accent3">
                    <a:lumMod val="25000"/>
                  </a:schemeClr>
                </a:solidFill>
                <a:latin typeface="Abadi"/>
                <a:hlinkClick r:id="rId3"/>
              </a:rPr>
              <a:t>rozariosofia</a:t>
            </a:r>
            <a:r>
              <a:rPr lang="en-US" sz="2200" dirty="0">
                <a:solidFill>
                  <a:schemeClr val="accent3">
                    <a:lumMod val="25000"/>
                  </a:schemeClr>
                </a:solidFill>
                <a:latin typeface="Abadi"/>
                <a:hlinkClick r:id="rId3"/>
              </a:rPr>
              <a:t>/</a:t>
            </a:r>
            <a:r>
              <a:rPr lang="en-US" sz="2200" dirty="0" err="1">
                <a:solidFill>
                  <a:schemeClr val="accent3">
                    <a:lumMod val="25000"/>
                  </a:schemeClr>
                </a:solidFill>
                <a:latin typeface="Abadi"/>
                <a:hlinkClick r:id="rId3"/>
              </a:rPr>
              <a:t>testCapstone</a:t>
            </a:r>
            <a:r>
              <a:rPr lang="en-US" sz="2200" dirty="0">
                <a:solidFill>
                  <a:schemeClr val="accent3">
                    <a:lumMod val="25000"/>
                  </a:schemeClr>
                </a:solidFill>
                <a:latin typeface="Abadi"/>
                <a:hlinkClick r:id="rId3"/>
              </a:rPr>
              <a:t>/blob/10755472659125e839bbe2f167a517c5ab7a1291/Module_2_Lab_1_Complete_the_EDA_with_SQL.ipynb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19128"/>
            <a:ext cx="10515600" cy="471913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a:lnSpc>
                <a:spcPct val="100000"/>
              </a:lnSpc>
              <a:spcBef>
                <a:spcPts val="1400"/>
              </a:spcBef>
              <a:buFontTx/>
              <a:buChar char="-"/>
            </a:pPr>
            <a:r>
              <a:rPr lang="en-US" sz="2200" dirty="0">
                <a:solidFill>
                  <a:schemeClr val="accent3">
                    <a:lumMod val="25000"/>
                  </a:schemeClr>
                </a:solidFill>
                <a:latin typeface="Abadi" panose="020B0604020104020204" pitchFamily="34" charset="0"/>
              </a:rPr>
              <a:t>The link to the notebook is </a:t>
            </a:r>
            <a:r>
              <a:rPr lang="en-US" sz="2200" dirty="0">
                <a:solidFill>
                  <a:schemeClr val="bg2">
                    <a:lumMod val="50000"/>
                  </a:schemeClr>
                </a:solidFill>
                <a:latin typeface="Abadi" panose="020B0604020104020204" pitchFamily="34" charset="0"/>
                <a:hlinkClick r:id="rId3"/>
              </a:rPr>
              <a:t>https://github.com/rozariosofia/testCapstone/blob/10755472659125e839bbe2f167a517c5ab7a1291/Module_3_Lab_1_Interactive_Visual_Analytics_with_Folium%20.ipynb</a:t>
            </a:r>
            <a:endParaRPr lang="en-US" sz="2200" dirty="0">
              <a:solidFill>
                <a:schemeClr val="bg2">
                  <a:lumMod val="50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a:t>
            </a:r>
            <a:r>
              <a:rPr lang="en-US" sz="2200" dirty="0" err="1">
                <a:solidFill>
                  <a:srgbClr val="1C7DDB"/>
                </a:solidFill>
                <a:latin typeface="Abadi" panose="020B0604020104020204" pitchFamily="34" charset="0"/>
                <a:hlinkClick r:id="rId3"/>
              </a:rPr>
              <a:t>github.com</a:t>
            </a:r>
            <a:r>
              <a:rPr lang="en-US" sz="2200" dirty="0">
                <a:solidFill>
                  <a:srgbClr val="1C7DDB"/>
                </a:solidFill>
                <a:latin typeface="Abadi" panose="020B0604020104020204" pitchFamily="34" charset="0"/>
                <a:hlinkClick r:id="rId3"/>
              </a:rPr>
              <a:t>/</a:t>
            </a:r>
            <a:r>
              <a:rPr lang="en-US" sz="2200" dirty="0" err="1">
                <a:solidFill>
                  <a:srgbClr val="1C7DDB"/>
                </a:solidFill>
                <a:latin typeface="Abadi" panose="020B0604020104020204" pitchFamily="34" charset="0"/>
                <a:hlinkClick r:id="rId3"/>
              </a:rPr>
              <a:t>rozariosofia</a:t>
            </a:r>
            <a:r>
              <a:rPr lang="en-US" sz="2200" dirty="0">
                <a:solidFill>
                  <a:srgbClr val="1C7DDB"/>
                </a:solidFill>
                <a:latin typeface="Abadi" panose="020B0604020104020204" pitchFamily="34" charset="0"/>
                <a:hlinkClick r:id="rId3"/>
              </a:rPr>
              <a:t>/</a:t>
            </a:r>
            <a:r>
              <a:rPr lang="en-US" sz="2200" dirty="0" err="1">
                <a:solidFill>
                  <a:srgbClr val="1C7DDB"/>
                </a:solidFill>
                <a:latin typeface="Abadi" panose="020B0604020104020204" pitchFamily="34" charset="0"/>
                <a:hlinkClick r:id="rId3"/>
              </a:rPr>
              <a:t>testCapstone</a:t>
            </a:r>
            <a:r>
              <a:rPr lang="en-US" sz="2200" dirty="0">
                <a:solidFill>
                  <a:srgbClr val="1C7DDB"/>
                </a:solidFill>
                <a:latin typeface="Abadi" panose="020B0604020104020204" pitchFamily="34" charset="0"/>
                <a:hlinkClick r:id="rId3"/>
              </a:rPr>
              <a:t>/blob/10755472659125e839bbe2f167a517c5ab7a1291/</a:t>
            </a:r>
            <a:r>
              <a:rPr lang="en-US" sz="2200" dirty="0" err="1">
                <a:solidFill>
                  <a:srgbClr val="1C7DDB"/>
                </a:solidFill>
                <a:latin typeface="Abadi" panose="020B0604020104020204" pitchFamily="34" charset="0"/>
                <a:hlinkClick r:id="rId3"/>
              </a:rPr>
              <a:t>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a:t>
            </a:r>
            <a:r>
              <a:rPr lang="en-US" sz="2200" dirty="0" err="1">
                <a:solidFill>
                  <a:srgbClr val="1C7DDB"/>
                </a:solidFill>
                <a:latin typeface="Abadi" panose="020B0604020104020204" pitchFamily="34" charset="0"/>
                <a:hlinkClick r:id="rId3"/>
              </a:rPr>
              <a:t>github.com</a:t>
            </a:r>
            <a:r>
              <a:rPr lang="en-US" sz="2200" dirty="0">
                <a:solidFill>
                  <a:srgbClr val="1C7DDB"/>
                </a:solidFill>
                <a:latin typeface="Abadi" panose="020B0604020104020204" pitchFamily="34" charset="0"/>
                <a:hlinkClick r:id="rId3"/>
              </a:rPr>
              <a:t>/</a:t>
            </a:r>
            <a:r>
              <a:rPr lang="en-US" sz="2200" dirty="0" err="1">
                <a:solidFill>
                  <a:srgbClr val="1C7DDB"/>
                </a:solidFill>
                <a:latin typeface="Abadi" panose="020B0604020104020204" pitchFamily="34" charset="0"/>
                <a:hlinkClick r:id="rId3"/>
              </a:rPr>
              <a:t>rozariosofia</a:t>
            </a:r>
            <a:r>
              <a:rPr lang="en-US" sz="2200" dirty="0">
                <a:solidFill>
                  <a:srgbClr val="1C7DDB"/>
                </a:solidFill>
                <a:latin typeface="Abadi" panose="020B0604020104020204" pitchFamily="34" charset="0"/>
                <a:hlinkClick r:id="rId3"/>
              </a:rPr>
              <a:t>/</a:t>
            </a:r>
            <a:r>
              <a:rPr lang="en-US" sz="2200" dirty="0" err="1">
                <a:solidFill>
                  <a:srgbClr val="1C7DDB"/>
                </a:solidFill>
                <a:latin typeface="Abadi" panose="020B0604020104020204" pitchFamily="34" charset="0"/>
                <a:hlinkClick r:id="rId3"/>
              </a:rPr>
              <a:t>testCapstone</a:t>
            </a:r>
            <a:r>
              <a:rPr lang="en-US" sz="2200" dirty="0">
                <a:solidFill>
                  <a:srgbClr val="1C7DDB"/>
                </a:solidFill>
                <a:latin typeface="Abadi" panose="020B0604020104020204" pitchFamily="34" charset="0"/>
                <a:hlinkClick r:id="rId3"/>
              </a:rPr>
              <a:t>/blob/10755472659125e839bbe2f167a517c5ab7a1291/Module_4_Lab_1_Complete_the_Machine_Learning_Prediction.ipynb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99362"/>
            <a:ext cx="10592999" cy="967154"/>
          </a:xfrm>
          <a:prstGeom prst="rect">
            <a:avLst/>
          </a:prstGeom>
        </p:spPr>
        <p:txBody>
          <a:bodyPr>
            <a:normAutofit fontScale="62500" lnSpcReduction="20000"/>
          </a:bodyPr>
          <a:lstStyle/>
          <a:p>
            <a:pPr>
              <a:lnSpc>
                <a:spcPct val="100000"/>
              </a:lnSpc>
              <a:spcBef>
                <a:spcPts val="1400"/>
              </a:spcBef>
            </a:pPr>
            <a:r>
              <a:rPr lang="en-IN" sz="2200" dirty="0">
                <a:solidFill>
                  <a:schemeClr val="accent3">
                    <a:lumMod val="25000"/>
                  </a:schemeClr>
                </a:solidFill>
                <a:latin typeface="Abadi" panose="020B0604020104020204" pitchFamily="34" charset="0"/>
              </a:rPr>
              <a:t>Visualize the relationship between Flight Number and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a:t>
            </a:r>
          </a:p>
          <a:p>
            <a:pPr lvl="1">
              <a:lnSpc>
                <a:spcPct val="100000"/>
              </a:lnSpc>
              <a:spcBef>
                <a:spcPts val="1400"/>
              </a:spcBef>
            </a:pPr>
            <a:r>
              <a:rPr lang="en-US" sz="1800" dirty="0">
                <a:solidFill>
                  <a:schemeClr val="accent3">
                    <a:lumMod val="25000"/>
                  </a:schemeClr>
                </a:solidFill>
                <a:latin typeface="Abadi" panose="020B0604020104020204" pitchFamily="34" charset="0"/>
              </a:rPr>
              <a:t>The CCAFS SLC 40 has more flights and has the nest success rate compared to other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864973" y="2317767"/>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99362"/>
            <a:ext cx="10592999" cy="967154"/>
          </a:xfrm>
          <a:prstGeom prst="rect">
            <a:avLst/>
          </a:prstGeom>
        </p:spPr>
        <p:txBody>
          <a:bodyPr>
            <a:normAutofit fontScale="62500" lnSpcReduction="20000"/>
          </a:bodyPr>
          <a:lstStyle/>
          <a:p>
            <a:pPr>
              <a:lnSpc>
                <a:spcPct val="100000"/>
              </a:lnSpc>
              <a:spcBef>
                <a:spcPts val="1400"/>
              </a:spcBef>
            </a:pPr>
            <a:r>
              <a:rPr lang="en-IN" sz="2200" dirty="0">
                <a:solidFill>
                  <a:schemeClr val="accent3">
                    <a:lumMod val="25000"/>
                  </a:schemeClr>
                </a:solidFill>
                <a:latin typeface="Abadi" panose="020B0604020104020204" pitchFamily="34" charset="0"/>
              </a:rPr>
              <a:t>Visualize the relationship between Payload Mass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a:t>
            </a:r>
          </a:p>
          <a:p>
            <a:pPr lvl="1">
              <a:lnSpc>
                <a:spcPct val="100000"/>
              </a:lnSpc>
              <a:spcBef>
                <a:spcPts val="1400"/>
              </a:spcBef>
            </a:pPr>
            <a:r>
              <a:rPr lang="en-US" sz="1800" dirty="0">
                <a:solidFill>
                  <a:schemeClr val="accent3">
                    <a:lumMod val="25000"/>
                  </a:schemeClr>
                </a:solidFill>
                <a:latin typeface="Abadi" panose="020B0604020104020204" pitchFamily="34" charset="0"/>
              </a:rPr>
              <a:t>The CCAFS SLC 40 has has handled higher payload mas and has the nest success rate compared to other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Site</a:t>
            </a:r>
            <a:endParaRPr lang="en-US" dirty="0">
              <a:solidFill>
                <a:srgbClr val="0B49CB"/>
              </a:solidFill>
            </a:endParaRPr>
          </a:p>
        </p:txBody>
      </p:sp>
      <p:pic>
        <p:nvPicPr>
          <p:cNvPr id="2" name="Picture 1">
            <a:extLst>
              <a:ext uri="{FF2B5EF4-FFF2-40B4-BE49-F238E27FC236}">
                <a16:creationId xmlns:a16="http://schemas.microsoft.com/office/drawing/2014/main" id="{1AAE329D-5387-3063-142A-F986CE3917A3}"/>
              </a:ext>
            </a:extLst>
          </p:cNvPr>
          <p:cNvPicPr>
            <a:picLocks noChangeAspect="1"/>
          </p:cNvPicPr>
          <p:nvPr/>
        </p:nvPicPr>
        <p:blipFill>
          <a:blip r:embed="rId3"/>
          <a:stretch>
            <a:fillRect/>
          </a:stretch>
        </p:blipFill>
        <p:spPr>
          <a:xfrm>
            <a:off x="2485305" y="2366516"/>
            <a:ext cx="6872235" cy="2406755"/>
          </a:xfrm>
          <a:prstGeom prst="rect">
            <a:avLst/>
          </a:prstGeom>
        </p:spPr>
      </p:pic>
    </p:spTree>
    <p:extLst>
      <p:ext uri="{BB962C8B-B14F-4D97-AF65-F5344CB8AC3E}">
        <p14:creationId xmlns:p14="http://schemas.microsoft.com/office/powerpoint/2010/main" val="1182856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 name="Arc 2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27" name="Freeform: Shape 2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832CF919-1B76-B9FA-3ED5-46916ABD44AD}"/>
              </a:ext>
            </a:extLst>
          </p:cNvPr>
          <p:cNvPicPr>
            <a:picLocks noChangeAspect="1"/>
          </p:cNvPicPr>
          <p:nvPr/>
        </p:nvPicPr>
        <p:blipFill>
          <a:blip r:embed="rId2"/>
          <a:stretch>
            <a:fillRect/>
          </a:stretch>
        </p:blipFill>
        <p:spPr>
          <a:xfrm>
            <a:off x="703182" y="1457063"/>
            <a:ext cx="4777381" cy="37741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894962" y="1984443"/>
            <a:ext cx="5458838" cy="4192520"/>
          </a:xfrm>
          <a:prstGeom prst="rect">
            <a:avLst/>
          </a:prstGeom>
        </p:spPr>
        <p:txBody>
          <a:bodyPr vert="horz" lIns="91440" tIns="45720" rIns="91440" bIns="45720" rtlCol="0">
            <a:normAutofit/>
          </a:bodyPr>
          <a:lstStyle/>
          <a:p>
            <a:pPr>
              <a:spcBef>
                <a:spcPts val="1400"/>
              </a:spcBef>
            </a:pPr>
            <a:r>
              <a:rPr lang="en-US"/>
              <a:t>From the plot, we can see that ES-L1, GEO, HEO, SSO, VLEO had the most success rate.</a:t>
            </a:r>
          </a:p>
          <a:p>
            <a:pPr>
              <a:spcBef>
                <a:spcPts val="1400"/>
              </a:spcBef>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399362"/>
            <a:ext cx="10592999" cy="967154"/>
          </a:xfrm>
          <a:prstGeom prst="rect">
            <a:avLst/>
          </a:prstGeom>
        </p:spPr>
        <p:txBody>
          <a:bodyPr>
            <a:normAutofit fontScale="55000" lnSpcReduction="20000"/>
          </a:bodyPr>
          <a:lstStyle/>
          <a:p>
            <a:pPr>
              <a:lnSpc>
                <a:spcPct val="100000"/>
              </a:lnSpc>
              <a:spcBef>
                <a:spcPts val="1400"/>
              </a:spcBef>
            </a:pPr>
            <a:r>
              <a:rPr lang="en-IN" sz="2200">
                <a:solidFill>
                  <a:schemeClr val="accent3">
                    <a:lumMod val="25000"/>
                  </a:schemeClr>
                </a:solidFill>
                <a:latin typeface="Abadi" panose="020B0604020104020204" pitchFamily="34" charset="0"/>
              </a:rPr>
              <a:t>Visualize the relationship between FlightNumber and Orbit type</a:t>
            </a:r>
          </a:p>
          <a:p>
            <a:pPr>
              <a:lnSpc>
                <a:spcPct val="100000"/>
              </a:lnSpc>
              <a:spcBef>
                <a:spcPts val="1400"/>
              </a:spcBef>
            </a:pPr>
            <a:r>
              <a:rPr lang="en-US" sz="2200">
                <a:solidFill>
                  <a:schemeClr val="accent3">
                    <a:lumMod val="25000"/>
                  </a:schemeClr>
                </a:solidFill>
                <a:latin typeface="Abadi" panose="020B0604020104020204" pitchFamily="34" charset="0"/>
              </a:rPr>
              <a:t>From the plot, we found </a:t>
            </a:r>
          </a:p>
          <a:p>
            <a:pPr lvl="1">
              <a:lnSpc>
                <a:spcPct val="100000"/>
              </a:lnSpc>
              <a:spcBef>
                <a:spcPts val="1400"/>
              </a:spcBef>
            </a:pPr>
            <a:r>
              <a:rPr lang="en-US" sz="1800">
                <a:solidFill>
                  <a:schemeClr val="accent3">
                    <a:lumMod val="25000"/>
                  </a:schemeClr>
                </a:solidFill>
                <a:latin typeface="Abadi" panose="020B0604020104020204" pitchFamily="34" charset="0"/>
              </a:rPr>
              <a:t>We observe that in the LEO orbit, success is related to the number of flights whereas in the GTO orbit, there is no relationship between flight number and the orbit. </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862E01F-BD95-8303-B6AB-CB657A151B56}"/>
              </a:ext>
            </a:extLst>
          </p:cNvPr>
          <p:cNvPicPr>
            <a:picLocks noChangeAspect="1"/>
          </p:cNvPicPr>
          <p:nvPr/>
        </p:nvPicPr>
        <p:blipFill>
          <a:blip r:embed="rId3"/>
          <a:stretch>
            <a:fillRect/>
          </a:stretch>
        </p:blipFill>
        <p:spPr>
          <a:xfrm>
            <a:off x="0" y="2430343"/>
            <a:ext cx="11836469" cy="2316413"/>
          </a:xfrm>
          <a:prstGeom prst="rect">
            <a:avLst/>
          </a:prstGeom>
        </p:spPr>
      </p:pic>
    </p:spTree>
    <p:extLst>
      <p:ext uri="{BB962C8B-B14F-4D97-AF65-F5344CB8AC3E}">
        <p14:creationId xmlns:p14="http://schemas.microsoft.com/office/powerpoint/2010/main" val="1315210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46A8CC2B-05E6-432A-16D1-FDB444F114BB}"/>
              </a:ext>
            </a:extLst>
          </p:cNvPr>
          <p:cNvPicPr>
            <a:picLocks noChangeAspect="1"/>
          </p:cNvPicPr>
          <p:nvPr/>
        </p:nvPicPr>
        <p:blipFill>
          <a:blip r:embed="rId2"/>
          <a:stretch>
            <a:fillRect/>
          </a:stretch>
        </p:blipFill>
        <p:spPr>
          <a:xfrm>
            <a:off x="4360166" y="1309615"/>
            <a:ext cx="7556500" cy="5499100"/>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SpaceX's Falcon 9 rocket is notably cost-effective, at $62 million per launch compared to $165 million for other providers, due to its reusable first stage. Predicting the success of the first stage landing is crucial for determining launch costs and competing effectively.</a:t>
            </a:r>
          </a:p>
          <a:p>
            <a:pPr marL="457200" lvl="1" indent="0" algn="just">
              <a:spcBef>
                <a:spcPts val="1400"/>
              </a:spcBef>
              <a:buNone/>
            </a:pPr>
            <a:r>
              <a:rPr lang="en-US" sz="1800" dirty="0">
                <a:solidFill>
                  <a:schemeClr val="accent3">
                    <a:lumMod val="25000"/>
                  </a:schemeClr>
                </a:solidFill>
                <a:latin typeface="Abadi" panose="020B0604020104020204" pitchFamily="34" charset="0"/>
              </a:rPr>
              <a:t>In this capstone project, the goal is to predict the success of the Falcon 9 first stage landing. SpaceX's ability to reuse this stage significantly reduces launch costs. Accurately predicting the landing success will help determine launch costs and informed decision making.</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r>
              <a:rPr lang="en-IN" sz="1400" dirty="0">
                <a:solidFill>
                  <a:schemeClr val="accent3">
                    <a:lumMod val="25000"/>
                  </a:schemeClr>
                </a:solidFill>
                <a:latin typeface="Abadi" panose="020B0604020104020204" pitchFamily="34" charset="0"/>
              </a:rPr>
              <a:t>What factors influence the successful landing of a rocket? These encompass the interaction of various elements that affect the landing success rate.</a:t>
            </a:r>
          </a:p>
          <a:p>
            <a:pPr lvl="1"/>
            <a:r>
              <a:rPr lang="en-IN" sz="1400" dirty="0">
                <a:solidFill>
                  <a:schemeClr val="accent3">
                    <a:lumMod val="25000"/>
                  </a:schemeClr>
                </a:solidFill>
                <a:latin typeface="Abadi" panose="020B0604020104020204" pitchFamily="34" charset="0"/>
              </a:rPr>
              <a:t>What operational conditions are required to ensure the success of a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rozariosofia</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testCapstone</a:t>
            </a:r>
            <a:r>
              <a:rPr lang="en-US" sz="2200" dirty="0">
                <a:solidFill>
                  <a:schemeClr val="accent3">
                    <a:lumMod val="25000"/>
                  </a:schemeClr>
                </a:solidFill>
                <a:latin typeface="Abadi" panose="020B0604020104020204" pitchFamily="34" charset="0"/>
                <a:hlinkClick r:id="rId3"/>
              </a:rPr>
              <a:t>/blob/10755472659125e839bbe2f167a517c5ab7a1291/Module_1_Lab_1_Complete_the_Data_Collection_API.ipynb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rozariosofia</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testCapstone</a:t>
            </a:r>
            <a:r>
              <a:rPr lang="en-US" sz="2200" dirty="0">
                <a:solidFill>
                  <a:schemeClr val="accent3">
                    <a:lumMod val="25000"/>
                  </a:schemeClr>
                </a:solidFill>
                <a:latin typeface="Abadi" panose="020B0604020104020204" pitchFamily="34" charset="0"/>
                <a:hlinkClick r:id="rId3"/>
              </a:rPr>
              <a:t>/blob/10755472659125e839bbe2f167a517c5ab7a1291/Module_1_Lab_2_Complete_the_Data_Collection_with_Web_Scraping.ipynb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1495</TotalTime>
  <Words>1930</Words>
  <Application>Microsoft Macintosh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Winning the Space Race with Data Science</dc:title>
  <dc:subject/>
  <dc:creator>Berttilla Rozario Anthony</dc:creator>
  <cp:keywords/>
  <dc:description/>
  <cp:lastModifiedBy>Berttilla Rozario Anthony</cp:lastModifiedBy>
  <cp:revision>200</cp:revision>
  <dcterms:created xsi:type="dcterms:W3CDTF">2021-04-29T18:58:34Z</dcterms:created>
  <dcterms:modified xsi:type="dcterms:W3CDTF">2024-08-08T11:54:09Z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